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FFD579"/>
    <a:srgbClr val="005493"/>
    <a:srgbClr val="521B93"/>
    <a:srgbClr val="FF9300"/>
    <a:srgbClr val="4E8F00"/>
    <a:srgbClr val="FF40FF"/>
    <a:srgbClr val="1D18AB"/>
    <a:srgbClr val="011893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5AF0-4082-D748-9759-6CCD379FB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57552-3BFA-664E-AFA4-B903061E8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D098D-9ED6-4847-8D65-B83E1C5E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9685-C2B9-B343-AC4C-F9695562FFDB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63461-4F3A-5448-9088-A13DFB33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995E5-4D7E-304C-A734-C9D79CD1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43C9-A172-044E-A299-E1829D42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568C-D5E4-6A43-A555-57095110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BC8C3-20A1-6743-A915-92B561B5B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80761-6762-8B49-BFBC-899B2887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9685-C2B9-B343-AC4C-F9695562FFDB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836E2-22AD-C24A-B7C2-4C53379D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71EB-14F1-0E4D-BF7F-D83E37DB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43C9-A172-044E-A299-E1829D42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4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2272D-6E50-8F43-971F-90C4FA990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810BA-0ABC-1141-8496-29E04F346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FEDF2-5E55-A849-ADE3-939CBDB1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9685-C2B9-B343-AC4C-F9695562FFDB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A24A3-601F-7145-8218-58D30BCD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04136-5050-104E-B36A-3F4ADC3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43C9-A172-044E-A299-E1829D42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6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5947-6F82-C74C-B52E-85F8ECC9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246E-4389-CC4F-B559-B365F41A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5310F-8729-884D-8C72-BB91161E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9685-C2B9-B343-AC4C-F9695562FFDB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85BF-B7AB-8046-AE71-0B17C3D3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8242A-AFA0-6744-970A-06DA7829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43C9-A172-044E-A299-E1829D42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87B1-99BA-614D-8642-95D91C45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FDB35-6D4B-2C45-9952-95187352F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84950-4053-AF47-8C4C-BCB15F9C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9685-C2B9-B343-AC4C-F9695562FFDB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035CF-421D-EF47-AA36-787B4543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DB5CF-F3A5-9842-BD55-ACEDD8C3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43C9-A172-044E-A299-E1829D42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9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6E79-DCB2-B14C-84C3-28CF1B19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D401-FBB5-5441-A8F4-347BA4693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7F791-4C2D-0644-BC89-AAEAC09E3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BDD2E-54EE-334F-8A25-5D03D9D5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9685-C2B9-B343-AC4C-F9695562FFDB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F6E78-E9CF-1547-AAEA-FE54CF74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1B4FF-613C-D543-AABD-10297D95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43C9-A172-044E-A299-E1829D42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6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4352-9BBB-1349-9B48-93704216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6FB0A-BADD-8B4F-81FE-CCB940985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0C9F-3FC1-B44F-8C63-846697C36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FDE0F-1009-AA41-87A3-5BE4061F9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D0A49-4AC7-174F-A610-AE2E8C3D3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A510E-0E09-354F-B9AE-D01157F8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9685-C2B9-B343-AC4C-F9695562FFDB}" type="datetimeFigureOut">
              <a:rPr lang="en-US" smtClean="0"/>
              <a:t>3/9/22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23215-C4FD-BE42-B276-DB116576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9357D-82B1-684F-A71E-67846785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43C9-A172-044E-A299-E1829D42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1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7BDF-1D22-4142-824F-6EA81241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209A5-2CFC-BD4F-8B0D-06D97729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9685-C2B9-B343-AC4C-F9695562FFDB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5218F-08D2-2A4F-A797-E1612E4D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F57B9-D4FE-B743-80A1-FA56FBC1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43C9-A172-044E-A299-E1829D42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3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90F4D-46A7-834D-B215-3548114C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9685-C2B9-B343-AC4C-F9695562FFDB}" type="datetimeFigureOut">
              <a:rPr lang="en-US" smtClean="0"/>
              <a:t>3/9/22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AE33D-87D2-404D-83D7-6C66C988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1B188-51F6-EE47-BF9F-11F91476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43C9-A172-044E-A299-E1829D42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2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4D70-389B-474C-AE45-340B4BE8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F84C-6B1D-1344-A8F1-382C5569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57BF1-03E3-8D4D-9F57-3315E60B0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7B126-13C3-AF48-B935-2F0C1458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9685-C2B9-B343-AC4C-F9695562FFDB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DC2C6-45FB-0B4C-973C-C3AF97A2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45A50-1DE4-E44D-B781-094F11EC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43C9-A172-044E-A299-E1829D42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E77A-4596-4545-95B5-BFFA8E92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E2779F-5F5F-B746-A86E-E9CF42420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69CFA-614D-734F-96C1-FE4FA42D3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0538B-50B4-BD4C-A605-54F927CE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9685-C2B9-B343-AC4C-F9695562FFDB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0FB5-26C6-8A4B-A5E1-E96A86B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B38D0-CA9E-1F49-A97D-825718F7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43C9-A172-044E-A299-E1829D42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4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6682A-FE2D-3644-9B9B-E327413F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92434-B52F-204A-B6EA-7E31199DE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B4503-D04F-5047-83F9-50CBF507E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9685-C2B9-B343-AC4C-F9695562FFDB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302A-B265-9B47-A4C8-05925E944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EEF56-EFA2-2849-AAC6-4775F9530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143C9-A172-044E-A299-E1829D42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5FB324-C9E4-804C-A691-B141B2C98948}"/>
              </a:ext>
            </a:extLst>
          </p:cNvPr>
          <p:cNvSpPr/>
          <p:nvPr/>
        </p:nvSpPr>
        <p:spPr>
          <a:xfrm>
            <a:off x="0" y="4440073"/>
            <a:ext cx="3332699" cy="24179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 Dr. Kanchan Sharma</a:t>
            </a:r>
          </a:p>
          <a:p>
            <a:pPr algn="ctr"/>
            <a:r>
              <a:rPr lang="en-US" sz="1600" b="1" dirty="0">
                <a:solidFill>
                  <a:srgbClr val="4E8F00"/>
                </a:solidFill>
              </a:rPr>
              <a:t>MD,FIPM,MEBP</a:t>
            </a:r>
            <a:endParaRPr lang="en-US" sz="1400" b="1" dirty="0">
              <a:solidFill>
                <a:srgbClr val="4E8F00"/>
              </a:solidFill>
            </a:endParaRPr>
          </a:p>
          <a:p>
            <a:pPr algn="ctr"/>
            <a:r>
              <a:rPr lang="en-US" b="1" dirty="0"/>
              <a:t>Director and Consultant</a:t>
            </a:r>
          </a:p>
          <a:p>
            <a:pPr algn="ctr"/>
            <a:r>
              <a:rPr lang="en-US" sz="1600" b="1" dirty="0" err="1">
                <a:solidFill>
                  <a:srgbClr val="C00000"/>
                </a:solidFill>
              </a:rPr>
              <a:t>Aadhya</a:t>
            </a:r>
            <a:r>
              <a:rPr lang="en-US" sz="1600" b="1" dirty="0">
                <a:solidFill>
                  <a:srgbClr val="C00000"/>
                </a:solidFill>
              </a:rPr>
              <a:t> Pain Management Centre</a:t>
            </a:r>
          </a:p>
          <a:p>
            <a:pPr algn="ctr"/>
            <a:r>
              <a:rPr lang="en-US" b="1" err="1">
                <a:solidFill>
                  <a:srgbClr val="002060"/>
                </a:solidFill>
              </a:rPr>
              <a:t>Jaipur</a:t>
            </a:r>
            <a:r>
              <a:rPr lang="en-US" b="1">
                <a:solidFill>
                  <a:srgbClr val="002060"/>
                </a:solidFill>
              </a:rPr>
              <a:t>, Rajasthan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3DD1D3-17DE-1541-907F-B961F958B1D2}"/>
              </a:ext>
            </a:extLst>
          </p:cNvPr>
          <p:cNvSpPr/>
          <p:nvPr/>
        </p:nvSpPr>
        <p:spPr>
          <a:xfrm>
            <a:off x="3332699" y="0"/>
            <a:ext cx="8859301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Total number of publications: 12</a:t>
            </a:r>
            <a:r>
              <a:rPr lang="en-IN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IN" b="1" dirty="0">
                <a:solidFill>
                  <a:srgbClr val="942093"/>
                </a:solidFill>
                <a:latin typeface="American Typewriter" panose="02090604020004020304" pitchFamily="18" charset="77"/>
              </a:rPr>
              <a:t>Author of 8 book chapters :</a:t>
            </a:r>
            <a:r>
              <a:rPr lang="en-IN" b="1" dirty="0"/>
              <a:t>Basics of Pain Management and Clinical Methods in Pain Medicine,</a:t>
            </a:r>
            <a:r>
              <a:rPr lang="en-IN" dirty="0"/>
              <a:t> and “</a:t>
            </a:r>
            <a:r>
              <a:rPr lang="en-IN" b="1" dirty="0"/>
              <a:t>Handbook of Pain &amp; Palliative Medicine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IN" b="1" dirty="0">
                <a:solidFill>
                  <a:srgbClr val="008F00"/>
                </a:solidFill>
                <a:latin typeface="American Typewriter" panose="02090604020004020304" pitchFamily="18" charset="77"/>
              </a:rPr>
              <a:t>Section editor : </a:t>
            </a:r>
            <a:r>
              <a:rPr lang="en-IN" b="1" dirty="0"/>
              <a:t>Basics of Pain Management Book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IN" b="1" dirty="0">
                <a:solidFill>
                  <a:srgbClr val="941100"/>
                </a:solidFill>
                <a:latin typeface="American Typewriter" panose="02090604020004020304" pitchFamily="18" charset="77"/>
              </a:rPr>
              <a:t>Associate Editor: </a:t>
            </a:r>
            <a:r>
              <a:rPr lang="en-IN" b="1" dirty="0"/>
              <a:t>JORA Pain Journal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IN" b="1" dirty="0">
                <a:solidFill>
                  <a:srgbClr val="011893"/>
                </a:solidFill>
                <a:latin typeface="American Typewriter" panose="02090604020004020304" pitchFamily="18" charset="77"/>
              </a:rPr>
              <a:t>Awards: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IN" b="1" dirty="0"/>
              <a:t>Got </a:t>
            </a:r>
            <a:r>
              <a:rPr lang="en-IN" b="1" dirty="0">
                <a:solidFill>
                  <a:srgbClr val="FF40FF"/>
                </a:solidFill>
              </a:rPr>
              <a:t>“</a:t>
            </a:r>
            <a:r>
              <a:rPr lang="en-IN" b="1" dirty="0">
                <a:solidFill>
                  <a:srgbClr val="FF40FF"/>
                </a:solidFill>
                <a:latin typeface="American Typewriter" panose="02090604020004020304" pitchFamily="18" charset="77"/>
              </a:rPr>
              <a:t>Best PG Paper</a:t>
            </a:r>
            <a:r>
              <a:rPr lang="en-IN" b="1" dirty="0">
                <a:solidFill>
                  <a:srgbClr val="1D18AB"/>
                </a:solidFill>
                <a:latin typeface="American Typewriter" panose="02090604020004020304" pitchFamily="18" charset="77"/>
              </a:rPr>
              <a:t>” </a:t>
            </a:r>
            <a:r>
              <a:rPr lang="en-IN" b="1" dirty="0"/>
              <a:t>award in 15</a:t>
            </a:r>
            <a:r>
              <a:rPr lang="en-IN" b="1" baseline="30000" dirty="0"/>
              <a:t>th</a:t>
            </a:r>
            <a:r>
              <a:rPr lang="en-IN" b="1" dirty="0"/>
              <a:t> </a:t>
            </a:r>
            <a:r>
              <a:rPr lang="en-IN" b="1" dirty="0">
                <a:latin typeface="American Typewriter" panose="02090604020004020304" pitchFamily="18" charset="77"/>
              </a:rPr>
              <a:t>RAJISACON 2011 </a:t>
            </a:r>
            <a:r>
              <a:rPr lang="en-IN" b="1" dirty="0"/>
              <a:t>,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IN" b="1" dirty="0">
                <a:latin typeface="American Typewriter" panose="02090604020004020304" pitchFamily="18" charset="77"/>
              </a:rPr>
              <a:t>Nominated</a:t>
            </a:r>
            <a:r>
              <a:rPr lang="en-IN" b="1" dirty="0"/>
              <a:t> for </a:t>
            </a:r>
            <a:r>
              <a:rPr lang="en-IN" b="1" dirty="0">
                <a:solidFill>
                  <a:srgbClr val="1D18AB"/>
                </a:solidFill>
                <a:latin typeface="American Typewriter" panose="02090604020004020304" pitchFamily="18" charset="77"/>
              </a:rPr>
              <a:t>TN JHA Memorial Award 2012 </a:t>
            </a:r>
            <a:r>
              <a:rPr lang="en-IN" b="1" dirty="0"/>
              <a:t>in </a:t>
            </a:r>
            <a:r>
              <a:rPr lang="en-IN" b="1" dirty="0">
                <a:latin typeface="American Typewriter" panose="02090604020004020304" pitchFamily="18" charset="77"/>
              </a:rPr>
              <a:t>ISACON 2012 </a:t>
            </a:r>
          </a:p>
          <a:p>
            <a:pPr lvl="0"/>
            <a:r>
              <a:rPr lang="en-IN" b="1" dirty="0"/>
              <a:t>      and </a:t>
            </a:r>
            <a:r>
              <a:rPr lang="en-IN" b="1" dirty="0">
                <a:solidFill>
                  <a:srgbClr val="4E8F00"/>
                </a:solidFill>
                <a:latin typeface="American Typewriter" panose="02090604020004020304" pitchFamily="18" charset="77"/>
              </a:rPr>
              <a:t>Young Pain Physician Year </a:t>
            </a:r>
            <a:r>
              <a:rPr lang="en-IN" b="1" dirty="0"/>
              <a:t>2015-2016.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N" b="1" dirty="0">
                <a:solidFill>
                  <a:schemeClr val="accent2">
                    <a:lumMod val="75000"/>
                  </a:schemeClr>
                </a:solidFill>
                <a:latin typeface="American Typewriter" panose="02090604020004020304" pitchFamily="18" charset="77"/>
              </a:rPr>
              <a:t>Pain  Brain Tournament</a:t>
            </a:r>
            <a:r>
              <a:rPr lang="en-IN" b="1" dirty="0">
                <a:solidFill>
                  <a:srgbClr val="1D18AB"/>
                </a:solidFill>
                <a:latin typeface="American Typewriter" panose="02090604020004020304" pitchFamily="18" charset="77"/>
              </a:rPr>
              <a:t> </a:t>
            </a:r>
            <a:r>
              <a:rPr lang="en-IN" b="1" dirty="0">
                <a:solidFill>
                  <a:schemeClr val="accent2">
                    <a:lumMod val="75000"/>
                  </a:schemeClr>
                </a:solidFill>
                <a:latin typeface="American Typewriter" panose="02090604020004020304" pitchFamily="18" charset="77"/>
              </a:rPr>
              <a:t>Winner</a:t>
            </a:r>
            <a:r>
              <a:rPr lang="en-IN" b="1" dirty="0">
                <a:solidFill>
                  <a:srgbClr val="1D18AB"/>
                </a:solidFill>
                <a:latin typeface="American Typewriter" panose="02090604020004020304" pitchFamily="18" charset="77"/>
              </a:rPr>
              <a:t>  </a:t>
            </a:r>
            <a:r>
              <a:rPr lang="en-IN" b="1" dirty="0"/>
              <a:t>in ICRA-PAIN 2015.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IN" b="1" dirty="0">
                <a:solidFill>
                  <a:srgbClr val="945200"/>
                </a:solidFill>
                <a:latin typeface="American Typewriter" panose="02090604020004020304" pitchFamily="18" charset="77"/>
              </a:rPr>
              <a:t>Best Erudite </a:t>
            </a:r>
            <a:r>
              <a:rPr lang="en-IN" b="1" dirty="0"/>
              <a:t>award by FM </a:t>
            </a:r>
            <a:r>
              <a:rPr lang="en-IN" b="1" dirty="0" err="1"/>
              <a:t>Tadka</a:t>
            </a:r>
            <a:r>
              <a:rPr lang="en-IN" b="1" dirty="0"/>
              <a:t> and Rajasthan </a:t>
            </a:r>
            <a:r>
              <a:rPr lang="en-IN" b="1" dirty="0" err="1"/>
              <a:t>Patrika</a:t>
            </a:r>
            <a:r>
              <a:rPr lang="en-IN" b="1" dirty="0"/>
              <a:t> 2019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IN" b="1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</a:rPr>
              <a:t>Women Excellence Award </a:t>
            </a:r>
            <a:r>
              <a:rPr lang="en-IN" b="1" dirty="0">
                <a:solidFill>
                  <a:srgbClr val="945200"/>
                </a:solidFill>
                <a:latin typeface="American Typewriter" panose="02090604020004020304" pitchFamily="18" charset="77"/>
              </a:rPr>
              <a:t>in Pain Management </a:t>
            </a:r>
            <a:r>
              <a:rPr lang="en-IN" b="1" dirty="0"/>
              <a:t>2019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IN" b="1" dirty="0"/>
              <a:t>PAIN AMBASSADOR AWARD in ICRA-PAIN 2022.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IN" b="1" dirty="0">
                <a:solidFill>
                  <a:srgbClr val="521B93"/>
                </a:solidFill>
                <a:latin typeface="American Typewriter" panose="02090604020004020304" pitchFamily="18" charset="77"/>
              </a:rPr>
              <a:t>Organising Committee member</a:t>
            </a:r>
            <a:r>
              <a:rPr lang="en-IN" b="1" i="1" dirty="0"/>
              <a:t>:</a:t>
            </a:r>
            <a:r>
              <a:rPr lang="en-IN" b="1" dirty="0"/>
              <a:t> ISACON 2015,Jaipur ,WBISSPCON 2021,and ICRA –PAIN 2022 and </a:t>
            </a:r>
            <a:r>
              <a:rPr lang="en-IN" b="1" dirty="0">
                <a:solidFill>
                  <a:srgbClr val="005493"/>
                </a:solidFill>
                <a:latin typeface="American Typewriter" panose="02090604020004020304" pitchFamily="18" charset="77"/>
              </a:rPr>
              <a:t>Assistant secretary &amp;Scientific Committee Member</a:t>
            </a:r>
            <a:r>
              <a:rPr lang="en-IN" b="1" dirty="0"/>
              <a:t>:</a:t>
            </a:r>
            <a:r>
              <a:rPr lang="en-IN" b="1" i="1" dirty="0"/>
              <a:t> ISSPCON2017,ICRA-PAIN 2022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b="1" i="1" dirty="0"/>
              <a:t>Faculty </a:t>
            </a:r>
            <a:r>
              <a:rPr lang="en-IN" b="1" i="1" dirty="0" err="1"/>
              <a:t>Aesculap</a:t>
            </a:r>
            <a:r>
              <a:rPr lang="en-IN" b="1" i="1" dirty="0"/>
              <a:t> Academy Fellowship in Pain Management Basic and Advanced Course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b="1" i="1" dirty="0"/>
              <a:t>Faculty Fellowship in Musculoskeletal Pain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b="1" i="1" dirty="0"/>
              <a:t>Founder of “Masterclasses in Regional  Anaesthesia” in Rajasthan.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b="1" i="1" dirty="0"/>
              <a:t>Founder of One Finger technique for LUCL, Bone first technique for radial </a:t>
            </a:r>
            <a:r>
              <a:rPr lang="en-IN" b="1" i="1" dirty="0" err="1"/>
              <a:t>nerve,ATM</a:t>
            </a:r>
            <a:r>
              <a:rPr lang="en-IN" b="1" i="1" dirty="0"/>
              <a:t> approach for Pronator Teres.(USG)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b="1" i="1" dirty="0"/>
              <a:t>Cleared EDPM Part 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b="1" i="1" dirty="0"/>
              <a:t>POCUS Certified in Fundamentals of USG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b="1" i="1" dirty="0">
                <a:latin typeface="+mj-lt"/>
              </a:rPr>
              <a:t>Faculty/Speakers</a:t>
            </a:r>
            <a:r>
              <a:rPr lang="en-IN" b="1" dirty="0">
                <a:latin typeface="+mj-lt"/>
              </a:rPr>
              <a:t> in various conferences and workshops at national level</a:t>
            </a:r>
            <a:r>
              <a:rPr lang="en-IN" sz="2000" b="1" dirty="0">
                <a:latin typeface="+mj-lt"/>
              </a:rPr>
              <a:t>.</a:t>
            </a:r>
            <a:endParaRPr lang="en-US" sz="20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0E21A9-2B37-1444-9623-A532D014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2699" cy="44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7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231</Words>
  <Application>Microsoft Macintosh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American Typewriter</vt:lpstr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drkanchanamit@outlook.com</cp:lastModifiedBy>
  <cp:revision>10</cp:revision>
  <dcterms:created xsi:type="dcterms:W3CDTF">2021-01-09T05:57:57Z</dcterms:created>
  <dcterms:modified xsi:type="dcterms:W3CDTF">2022-03-09T11:16:03Z</dcterms:modified>
</cp:coreProperties>
</file>